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784975" cy="9906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91" autoAdjust="0"/>
  </p:normalViewPr>
  <p:slideViewPr>
    <p:cSldViewPr>
      <p:cViewPr varScale="1">
        <p:scale>
          <a:sx n="70" d="100"/>
          <a:sy n="70" d="100"/>
        </p:scale>
        <p:origin x="-8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nni\Downloads\Bronchiolitis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/>
      <c:barChart>
        <c:barDir val="col"/>
        <c:grouping val="clustered"/>
        <c:ser>
          <c:idx val="1"/>
          <c:order val="0"/>
          <c:tx>
            <c:strRef>
              <c:f>Munka3!$D$1</c:f>
              <c:strCache>
                <c:ptCount val="1"/>
                <c:pt idx="0">
                  <c:v>esetszám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val>
            <c:numRef>
              <c:f>Munka3!$D$2:$D$26</c:f>
              <c:numCache>
                <c:formatCode>General</c:formatCode>
                <c:ptCount val="25"/>
                <c:pt idx="0">
                  <c:v>1</c:v>
                </c:pt>
                <c:pt idx="1">
                  <c:v>7</c:v>
                </c:pt>
                <c:pt idx="2">
                  <c:v>3</c:v>
                </c:pt>
                <c:pt idx="3">
                  <c:v>6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3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2</c:v>
                </c:pt>
                <c:pt idx="24">
                  <c:v>0</c:v>
                </c:pt>
              </c:numCache>
            </c:numRef>
          </c:val>
        </c:ser>
        <c:gapWidth val="7"/>
        <c:axId val="64219008"/>
        <c:axId val="71636096"/>
      </c:barChart>
      <c:catAx>
        <c:axId val="642190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életkor (hónap)</a:t>
                </a:r>
              </a:p>
            </c:rich>
          </c:tx>
          <c:layout/>
        </c:title>
        <c:tickLblPos val="nextTo"/>
        <c:crossAx val="71636096"/>
        <c:crosses val="autoZero"/>
        <c:lblAlgn val="ctr"/>
        <c:lblOffset val="100"/>
      </c:catAx>
      <c:valAx>
        <c:axId val="716360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sz="1600"/>
                  <a:t>Esetszám</a:t>
                </a:r>
              </a:p>
            </c:rich>
          </c:tx>
          <c:layout/>
        </c:title>
        <c:numFmt formatCode="General" sourceLinked="1"/>
        <c:tickLblPos val="nextTo"/>
        <c:crossAx val="64219008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BF380-2A59-4CF9-808A-E716A3542BFA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3338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70A38-1274-49B7-AC6A-869F021B6FE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198D2-C98C-4542-A336-9BF2347CB250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3ECF2-88B8-4D94-90DA-C74B80F1446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ECF2-88B8-4D94-90DA-C74B80F14469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ECF2-88B8-4D94-90DA-C74B80F14469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94FA8-479E-4582-A640-E63F270CA122}" type="datetimeFigureOut">
              <a:rPr lang="hu-HU" smtClean="0"/>
              <a:pPr/>
              <a:t>2012.11.09.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E05FD4-5A00-46D3-AC6C-D50E3AC0E2A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85786" y="11429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Hypertoniás</a:t>
            </a:r>
            <a:r>
              <a:rPr lang="hu-HU" dirty="0" smtClean="0"/>
              <a:t> sóoldat inhalációjának hatásossága RSV </a:t>
            </a:r>
            <a:r>
              <a:rPr lang="hu-HU" dirty="0" err="1" smtClean="0"/>
              <a:t>bronchiolitisben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sz="2800" dirty="0" smtClean="0"/>
              <a:t>Szirmai Annamária, </a:t>
            </a:r>
            <a:r>
              <a:rPr lang="hu-HU" sz="2800" dirty="0" err="1" smtClean="0"/>
              <a:t>Tory</a:t>
            </a:r>
            <a:r>
              <a:rPr lang="hu-HU" sz="2800" dirty="0" smtClean="0"/>
              <a:t> Vera, Adonyi Nóra, Madarasi Anna</a:t>
            </a:r>
          </a:p>
          <a:p>
            <a:r>
              <a:rPr lang="hu-HU" sz="2800" dirty="0" smtClean="0"/>
              <a:t>Szent János Kórház Budapest, Gyermekosztály</a:t>
            </a:r>
          </a:p>
          <a:p>
            <a:endParaRPr lang="hu-HU" sz="2800" dirty="0" smtClean="0"/>
          </a:p>
          <a:p>
            <a:r>
              <a:rPr lang="hu-HU" sz="2800" dirty="0" err="1" smtClean="0"/>
              <a:t>Gyermektüdőgyógyász</a:t>
            </a:r>
            <a:r>
              <a:rPr lang="hu-HU" sz="2800" dirty="0" smtClean="0"/>
              <a:t> Kongresszus</a:t>
            </a:r>
          </a:p>
          <a:p>
            <a:r>
              <a:rPr lang="hu-HU" sz="2800" dirty="0" smtClean="0"/>
              <a:t>2012. November 8-10. Szombathely</a:t>
            </a:r>
            <a:endParaRPr lang="hu-H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3929090"/>
          </a:xfrm>
        </p:spPr>
        <p:txBody>
          <a:bodyPr>
            <a:normAutofit/>
          </a:bodyPr>
          <a:lstStyle/>
          <a:p>
            <a:r>
              <a:rPr lang="hu-HU" dirty="0" smtClean="0"/>
              <a:t>Betegeinket különböző tüneti terápiában részesítettük</a:t>
            </a:r>
          </a:p>
          <a:p>
            <a:r>
              <a:rPr lang="hu-HU" dirty="0" smtClean="0"/>
              <a:t>1. 3%-os sóoldat inhaláció, oxigén, </a:t>
            </a:r>
            <a:r>
              <a:rPr lang="hu-HU" dirty="0" err="1" smtClean="0"/>
              <a:t>Isoprinosine</a:t>
            </a:r>
            <a:endParaRPr lang="hu-HU" dirty="0" smtClean="0"/>
          </a:p>
          <a:p>
            <a:r>
              <a:rPr lang="hu-HU" dirty="0" smtClean="0"/>
              <a:t>2. + </a:t>
            </a:r>
            <a:r>
              <a:rPr lang="hu-HU" dirty="0" err="1" smtClean="0"/>
              <a:t>hörgtágító</a:t>
            </a:r>
            <a:r>
              <a:rPr lang="hu-HU" dirty="0" smtClean="0"/>
              <a:t>, szteroid</a:t>
            </a:r>
          </a:p>
          <a:p>
            <a:endParaRPr lang="hu-HU" dirty="0"/>
          </a:p>
          <a:p>
            <a:r>
              <a:rPr lang="hu-HU" dirty="0" smtClean="0"/>
              <a:t>Betegeink átlagos ápolási ideje 3 nap volt, szignifikáns különbséget a két terápiás csoport között sem az életkor alapján, sem a betegség lefolyása, sem a szövődmények tekintetében nem találtunk</a:t>
            </a:r>
            <a:endParaRPr lang="hu-H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28728" y="642918"/>
            <a:ext cx="6162692" cy="1143000"/>
          </a:xfrm>
        </p:spPr>
        <p:txBody>
          <a:bodyPr/>
          <a:lstStyle/>
          <a:p>
            <a:r>
              <a:rPr lang="hu-HU" dirty="0" smtClean="0"/>
              <a:t>Átlagos ápolási idő</a:t>
            </a:r>
            <a:endParaRPr lang="hu-HU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785786" y="2071678"/>
          <a:ext cx="6357938" cy="4465638"/>
        </p:xfrm>
        <a:graphic>
          <a:graphicData uri="http://schemas.openxmlformats.org/presentationml/2006/ole">
            <p:oleObj spid="_x0000_s3075" name="Graph" r:id="rId4" imgW="4131360" imgH="2901600" progId="">
              <p:embed/>
            </p:oleObj>
          </a:graphicData>
        </a:graphic>
      </p:graphicFrame>
      <p:sp>
        <p:nvSpPr>
          <p:cNvPr id="12" name="Szövegdoboz 11"/>
          <p:cNvSpPr txBox="1"/>
          <p:nvPr/>
        </p:nvSpPr>
        <p:spPr>
          <a:xfrm>
            <a:off x="3428992" y="2143116"/>
            <a:ext cx="3143272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600" dirty="0" err="1" smtClean="0"/>
              <a:t>Hypertoniás</a:t>
            </a:r>
            <a:r>
              <a:rPr lang="hu-HU" sz="1600" dirty="0" smtClean="0"/>
              <a:t>  sóoldat</a:t>
            </a:r>
          </a:p>
          <a:p>
            <a:r>
              <a:rPr lang="hu-HU" sz="1600" dirty="0" err="1" smtClean="0">
                <a:solidFill>
                  <a:srgbClr val="FF0000"/>
                </a:solidFill>
              </a:rPr>
              <a:t>Hypertoniás</a:t>
            </a:r>
            <a:r>
              <a:rPr lang="hu-HU" sz="1600" dirty="0" smtClean="0">
                <a:solidFill>
                  <a:srgbClr val="FF0000"/>
                </a:solidFill>
              </a:rPr>
              <a:t>  sóoldat + </a:t>
            </a:r>
            <a:r>
              <a:rPr lang="hu-HU" sz="1600" dirty="0" err="1" smtClean="0">
                <a:solidFill>
                  <a:srgbClr val="FF0000"/>
                </a:solidFill>
              </a:rPr>
              <a:t>hörgtágító</a:t>
            </a:r>
            <a:endParaRPr lang="hu-HU" sz="1600" dirty="0" smtClean="0">
              <a:solidFill>
                <a:srgbClr val="FF0000"/>
              </a:solidFill>
            </a:endParaRPr>
          </a:p>
          <a:p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2428860" y="5857892"/>
            <a:ext cx="342902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dirty="0" smtClean="0"/>
              <a:t>Átlag </a:t>
            </a:r>
            <a:r>
              <a:rPr lang="hu-HU" u="sng" dirty="0" smtClean="0"/>
              <a:t>+</a:t>
            </a:r>
            <a:r>
              <a:rPr lang="hu-HU" dirty="0" smtClean="0"/>
              <a:t> SE; t teszt p&gt;&gt;0,05</a:t>
            </a:r>
          </a:p>
          <a:p>
            <a:endParaRPr lang="hu-HU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1538" y="785794"/>
            <a:ext cx="8229600" cy="1143000"/>
          </a:xfrm>
        </p:spPr>
        <p:txBody>
          <a:bodyPr/>
          <a:lstStyle/>
          <a:p>
            <a:r>
              <a:rPr lang="hu-HU" smtClean="0"/>
              <a:t>Következtetések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3565222"/>
          </a:xfrm>
        </p:spPr>
        <p:txBody>
          <a:bodyPr>
            <a:normAutofit/>
          </a:bodyPr>
          <a:lstStyle/>
          <a:p>
            <a:r>
              <a:rPr lang="hu-HU" dirty="0" smtClean="0">
                <a:cs typeface="Times New Roman" pitchFamily="18" charset="0"/>
              </a:rPr>
              <a:t>Saját, kis esetszámú tanulmányunk következtetése egybevág az irodalmi megfigyelésekkel</a:t>
            </a:r>
          </a:p>
          <a:p>
            <a:r>
              <a:rPr lang="hu-HU" dirty="0" smtClean="0"/>
              <a:t>Az RSV infekció diagnózisa gyorsteszttel és a jellegzetes klinikai tünetekkel együtt megbízható</a:t>
            </a:r>
          </a:p>
          <a:p>
            <a:r>
              <a:rPr lang="hu-HU" dirty="0" smtClean="0"/>
              <a:t>Egyéb </a:t>
            </a:r>
            <a:r>
              <a:rPr lang="hu-HU" dirty="0" err="1" smtClean="0"/>
              <a:t>adjuváns</a:t>
            </a:r>
            <a:r>
              <a:rPr lang="hu-HU" dirty="0" smtClean="0"/>
              <a:t> szerek (szteroid, </a:t>
            </a:r>
            <a:r>
              <a:rPr lang="hu-HU" dirty="0" err="1" smtClean="0"/>
              <a:t>hörgtágító</a:t>
            </a:r>
            <a:r>
              <a:rPr lang="hu-HU" dirty="0" smtClean="0"/>
              <a:t>) hatástalanok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hypertonias</a:t>
            </a:r>
            <a:r>
              <a:rPr lang="hu-HU" dirty="0" smtClean="0"/>
              <a:t> sóoldat inhaláció terápiás hatása megfelelő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00166" y="714356"/>
            <a:ext cx="6257940" cy="1143000"/>
          </a:xfrm>
        </p:spPr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pic>
        <p:nvPicPr>
          <p:cNvPr id="4" name="Tartalom helye 3" descr="fiú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63749" y="1935163"/>
            <a:ext cx="3216502" cy="4389437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00166" y="500042"/>
            <a:ext cx="3786214" cy="1143000"/>
          </a:xfrm>
        </p:spPr>
        <p:txBody>
          <a:bodyPr/>
          <a:lstStyle/>
          <a:p>
            <a:r>
              <a:rPr lang="hu-HU" dirty="0" smtClean="0"/>
              <a:t>RS vírus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gyermekkori légúti betegségek 80-95 %-át vírusok okozzák, ennek 50-90 %-a RS vírus</a:t>
            </a:r>
            <a:endParaRPr lang="hu-HU" dirty="0"/>
          </a:p>
          <a:p>
            <a:r>
              <a:rPr lang="hu-HU" dirty="0" err="1" smtClean="0"/>
              <a:t>Paramyxovírusok</a:t>
            </a:r>
            <a:r>
              <a:rPr lang="hu-HU" dirty="0" smtClean="0"/>
              <a:t> családjába tartozó RNS vírus</a:t>
            </a:r>
          </a:p>
          <a:p>
            <a:r>
              <a:rPr lang="hu-HU" dirty="0"/>
              <a:t>A</a:t>
            </a:r>
            <a:r>
              <a:rPr lang="hu-HU" dirty="0" smtClean="0"/>
              <a:t> légúti hám </a:t>
            </a:r>
            <a:r>
              <a:rPr lang="hu-HU" dirty="0" err="1" smtClean="0"/>
              <a:t>necrosisát</a:t>
            </a:r>
            <a:r>
              <a:rPr lang="hu-HU" dirty="0" smtClean="0"/>
              <a:t>, ödémáját, valamint </a:t>
            </a:r>
            <a:r>
              <a:rPr lang="hu-HU" dirty="0" err="1" smtClean="0"/>
              <a:t>hypersecretiot</a:t>
            </a:r>
            <a:r>
              <a:rPr lang="hu-HU" dirty="0" smtClean="0"/>
              <a:t> okoz</a:t>
            </a:r>
          </a:p>
          <a:p>
            <a:r>
              <a:rPr lang="hu-HU" dirty="0" smtClean="0"/>
              <a:t>Klinikai tünetek: nátha, </a:t>
            </a:r>
            <a:r>
              <a:rPr lang="hu-HU" dirty="0" err="1" smtClean="0"/>
              <a:t>pharyngitis</a:t>
            </a:r>
            <a:r>
              <a:rPr lang="hu-HU" dirty="0" smtClean="0"/>
              <a:t>, majd 2-3 nap múlva láz, köhögés, esetleg </a:t>
            </a:r>
            <a:r>
              <a:rPr lang="hu-HU" dirty="0" err="1" smtClean="0"/>
              <a:t>tachydyspnoe</a:t>
            </a:r>
            <a:r>
              <a:rPr lang="hu-HU" dirty="0" smtClean="0"/>
              <a:t>, </a:t>
            </a:r>
            <a:r>
              <a:rPr lang="hu-HU" dirty="0" err="1" smtClean="0"/>
              <a:t>cyanosis</a:t>
            </a:r>
            <a:r>
              <a:rPr lang="hu-HU" dirty="0" smtClean="0"/>
              <a:t>      ( </a:t>
            </a:r>
            <a:r>
              <a:rPr lang="hu-HU" dirty="0" err="1" smtClean="0"/>
              <a:t>bronchiolitis</a:t>
            </a:r>
            <a:r>
              <a:rPr lang="hu-HU" dirty="0" smtClean="0"/>
              <a:t>, </a:t>
            </a:r>
            <a:r>
              <a:rPr lang="hu-HU" dirty="0" err="1" smtClean="0"/>
              <a:t>pneumonia</a:t>
            </a:r>
            <a:r>
              <a:rPr lang="hu-HU" dirty="0" smtClean="0"/>
              <a:t> )</a:t>
            </a:r>
          </a:p>
          <a:p>
            <a:r>
              <a:rPr lang="hu-HU" dirty="0" smtClean="0"/>
              <a:t>Kik betegedhetnek meg? ( nincs tartós védettség, 1-2 évnél fiatalabbak, rizikó, fiúk )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4414" y="642918"/>
            <a:ext cx="6072230" cy="1132732"/>
          </a:xfrm>
        </p:spPr>
        <p:txBody>
          <a:bodyPr/>
          <a:lstStyle/>
          <a:p>
            <a:r>
              <a:rPr lang="hu-HU" dirty="0" smtClean="0"/>
              <a:t>RSV járványok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3850974"/>
          </a:xfrm>
        </p:spPr>
        <p:txBody>
          <a:bodyPr/>
          <a:lstStyle/>
          <a:p>
            <a:r>
              <a:rPr lang="hu-HU" dirty="0" smtClean="0"/>
              <a:t>Mérsékelt éghajlaton nagyobb járvány általában minden 2. évben fordul elő</a:t>
            </a:r>
          </a:p>
          <a:p>
            <a:r>
              <a:rPr lang="hu-HU" dirty="0"/>
              <a:t>A</a:t>
            </a:r>
            <a:r>
              <a:rPr lang="hu-HU" dirty="0" smtClean="0"/>
              <a:t> téli, kora tavaszi hónapokban jellemző,  általában </a:t>
            </a:r>
            <a:r>
              <a:rPr lang="hu-HU" dirty="0" err="1" smtClean="0"/>
              <a:t>január-február-márciusban</a:t>
            </a:r>
            <a:r>
              <a:rPr lang="hu-HU" dirty="0" smtClean="0"/>
              <a:t> tetőzik</a:t>
            </a:r>
          </a:p>
          <a:p>
            <a:r>
              <a:rPr lang="hu-HU" dirty="0" smtClean="0"/>
              <a:t>Lappangási idő 4 nap, ürítés 10-15 nap</a:t>
            </a:r>
          </a:p>
          <a:p>
            <a:r>
              <a:rPr lang="hu-HU" dirty="0" smtClean="0"/>
              <a:t>Terjedés: nagyméretű fertőzött cseppek a levegőben és a kézen</a:t>
            </a:r>
          </a:p>
          <a:p>
            <a:r>
              <a:rPr lang="hu-HU" dirty="0" smtClean="0"/>
              <a:t>Oki terápia nincs</a:t>
            </a:r>
            <a:endParaRPr lang="hu-H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43042" y="714356"/>
            <a:ext cx="5872178" cy="1143000"/>
          </a:xfrm>
        </p:spPr>
        <p:txBody>
          <a:bodyPr/>
          <a:lstStyle/>
          <a:p>
            <a:r>
              <a:rPr lang="hu-HU" dirty="0" err="1"/>
              <a:t>B</a:t>
            </a:r>
            <a:r>
              <a:rPr lang="hu-HU" dirty="0" err="1" smtClean="0"/>
              <a:t>ronchiolitis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35758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Nincs egységesen elfogadott klinikai definíció</a:t>
            </a:r>
          </a:p>
          <a:p>
            <a:r>
              <a:rPr lang="hu-HU" dirty="0" smtClean="0"/>
              <a:t>Jellemző </a:t>
            </a:r>
            <a:r>
              <a:rPr lang="hu-HU" dirty="0" err="1" smtClean="0"/>
              <a:t>tünetegyüttes</a:t>
            </a:r>
            <a:r>
              <a:rPr lang="hu-HU" dirty="0" smtClean="0"/>
              <a:t>: zihálás, </a:t>
            </a:r>
            <a:r>
              <a:rPr lang="hu-HU" dirty="0" err="1" smtClean="0"/>
              <a:t>tachypnoe</a:t>
            </a:r>
            <a:r>
              <a:rPr lang="hu-HU" dirty="0" smtClean="0"/>
              <a:t>      ( akár 70/ min. felett ), légzési segédizmok használata, köhögés, a tüdők felett belégzésben hallható ropogás/pattogás, esetleg sípolás, búgás, oxigénhiány</a:t>
            </a:r>
          </a:p>
          <a:p>
            <a:r>
              <a:rPr lang="hu-HU" dirty="0" smtClean="0"/>
              <a:t>Általános tünetek: láz, étvágytalanság, bágyadtság</a:t>
            </a:r>
          </a:p>
          <a:p>
            <a:r>
              <a:rPr lang="hu-HU" dirty="0" smtClean="0"/>
              <a:t>Labor, </a:t>
            </a:r>
            <a:r>
              <a:rPr lang="hu-HU" dirty="0" smtClean="0"/>
              <a:t>mellkas felvétel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00166" y="785794"/>
            <a:ext cx="5586426" cy="1143000"/>
          </a:xfrm>
        </p:spPr>
        <p:txBody>
          <a:bodyPr/>
          <a:lstStyle/>
          <a:p>
            <a:r>
              <a:rPr lang="hu-HU" dirty="0" smtClean="0"/>
              <a:t>Terápia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3850974"/>
          </a:xfrm>
        </p:spPr>
        <p:txBody>
          <a:bodyPr>
            <a:normAutofit/>
          </a:bodyPr>
          <a:lstStyle/>
          <a:p>
            <a:r>
              <a:rPr lang="hu-HU" dirty="0" smtClean="0"/>
              <a:t>Specifikus terápia nem áll rendelkezésünkre</a:t>
            </a:r>
          </a:p>
          <a:p>
            <a:r>
              <a:rPr lang="hu-HU" dirty="0" err="1" smtClean="0"/>
              <a:t>Hörgtágító</a:t>
            </a:r>
            <a:r>
              <a:rPr lang="hu-HU" dirty="0" smtClean="0"/>
              <a:t> </a:t>
            </a:r>
            <a:r>
              <a:rPr lang="hu-HU" dirty="0" smtClean="0"/>
              <a:t>– hatástalan</a:t>
            </a:r>
          </a:p>
          <a:p>
            <a:r>
              <a:rPr lang="hu-HU" dirty="0" smtClean="0"/>
              <a:t>Szteroid – nincs bizonyított hatása még nagy adagban sem</a:t>
            </a:r>
          </a:p>
          <a:p>
            <a:r>
              <a:rPr lang="hu-HU" dirty="0" err="1" smtClean="0"/>
              <a:t>Antivirális</a:t>
            </a:r>
            <a:r>
              <a:rPr lang="hu-HU" dirty="0" smtClean="0"/>
              <a:t> szerek nem javasoltak</a:t>
            </a:r>
          </a:p>
          <a:p>
            <a:r>
              <a:rPr lang="hu-HU" dirty="0" smtClean="0"/>
              <a:t>Oxigén – </a:t>
            </a:r>
            <a:r>
              <a:rPr lang="hu-HU" dirty="0" err="1" smtClean="0"/>
              <a:t>monitorizálás</a:t>
            </a:r>
            <a:r>
              <a:rPr lang="hu-HU" dirty="0" smtClean="0"/>
              <a:t>, gépi lélegeztetés</a:t>
            </a:r>
          </a:p>
          <a:p>
            <a:r>
              <a:rPr lang="hu-HU" dirty="0" smtClean="0"/>
              <a:t>Folyadékpótlás </a:t>
            </a:r>
          </a:p>
          <a:p>
            <a:r>
              <a:rPr lang="hu-HU" b="1" dirty="0" smtClean="0"/>
              <a:t>Inhalálás </a:t>
            </a:r>
            <a:r>
              <a:rPr lang="hu-HU" b="1" dirty="0" err="1" smtClean="0"/>
              <a:t>hypertoniás</a:t>
            </a:r>
            <a:r>
              <a:rPr lang="hu-HU" b="1" dirty="0" smtClean="0"/>
              <a:t> sóoldattal </a:t>
            </a:r>
            <a:endParaRPr lang="hu-HU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28728" y="714356"/>
            <a:ext cx="5800740" cy="1143000"/>
          </a:xfrm>
        </p:spPr>
        <p:txBody>
          <a:bodyPr/>
          <a:lstStyle/>
          <a:p>
            <a:r>
              <a:rPr lang="hu-HU" dirty="0" smtClean="0"/>
              <a:t>Prevenció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3850974"/>
          </a:xfrm>
        </p:spPr>
        <p:txBody>
          <a:bodyPr>
            <a:normAutofit/>
          </a:bodyPr>
          <a:lstStyle/>
          <a:p>
            <a:r>
              <a:rPr lang="hu-HU" dirty="0" smtClean="0"/>
              <a:t>Különösen a fokozottan veszélyeztetett csecsemők esetén fontos</a:t>
            </a:r>
          </a:p>
          <a:p>
            <a:r>
              <a:rPr lang="hu-HU" dirty="0" err="1" smtClean="0"/>
              <a:t>Hygénia</a:t>
            </a:r>
            <a:r>
              <a:rPr lang="hu-HU" dirty="0" smtClean="0"/>
              <a:t>, kézmosás, elkülönítés</a:t>
            </a:r>
          </a:p>
          <a:p>
            <a:r>
              <a:rPr lang="hu-HU" dirty="0" smtClean="0"/>
              <a:t>Oltás – még nincs</a:t>
            </a:r>
          </a:p>
          <a:p>
            <a:r>
              <a:rPr lang="hu-HU" dirty="0" smtClean="0"/>
              <a:t>Passzív </a:t>
            </a:r>
            <a:r>
              <a:rPr lang="hu-HU" dirty="0" err="1" smtClean="0"/>
              <a:t>immunprofilaxis</a:t>
            </a:r>
            <a:r>
              <a:rPr lang="hu-HU" dirty="0" smtClean="0"/>
              <a:t> – </a:t>
            </a:r>
            <a:r>
              <a:rPr lang="hu-HU" dirty="0" err="1" smtClean="0"/>
              <a:t>monoklonális</a:t>
            </a:r>
            <a:r>
              <a:rPr lang="hu-HU" dirty="0" smtClean="0"/>
              <a:t> antitest (</a:t>
            </a:r>
            <a:r>
              <a:rPr lang="hu-HU" dirty="0" err="1" smtClean="0"/>
              <a:t>palivizumab</a:t>
            </a:r>
            <a:r>
              <a:rPr lang="hu-HU" dirty="0" smtClean="0"/>
              <a:t>) 5x, havonta </a:t>
            </a:r>
            <a:r>
              <a:rPr lang="hu-HU" dirty="0" err="1" smtClean="0"/>
              <a:t>im</a:t>
            </a:r>
            <a:r>
              <a:rPr lang="hu-HU" dirty="0" smtClean="0"/>
              <a:t>. alkalmazva</a:t>
            </a:r>
          </a:p>
          <a:p>
            <a:r>
              <a:rPr lang="hu-HU" dirty="0" smtClean="0"/>
              <a:t>Dohányfüst expozíció kerülése</a:t>
            </a:r>
          </a:p>
          <a:p>
            <a:r>
              <a:rPr lang="hu-HU" dirty="0" smtClean="0"/>
              <a:t>Anyatej – </a:t>
            </a:r>
            <a:r>
              <a:rPr lang="hu-HU" dirty="0" err="1" smtClean="0"/>
              <a:t>protektív</a:t>
            </a:r>
            <a:r>
              <a:rPr lang="hu-HU" dirty="0" smtClean="0"/>
              <a:t> hatású lehet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8229600" cy="1143000"/>
          </a:xfrm>
        </p:spPr>
        <p:txBody>
          <a:bodyPr>
            <a:normAutofit/>
          </a:bodyPr>
          <a:lstStyle/>
          <a:p>
            <a:r>
              <a:rPr lang="hu-HU" dirty="0" err="1" smtClean="0"/>
              <a:t>Hosszútávú</a:t>
            </a:r>
            <a:r>
              <a:rPr lang="hu-HU" dirty="0" smtClean="0"/>
              <a:t> következmények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158" y="2468880"/>
            <a:ext cx="8229600" cy="3317574"/>
          </a:xfrm>
        </p:spPr>
        <p:txBody>
          <a:bodyPr>
            <a:normAutofit/>
          </a:bodyPr>
          <a:lstStyle/>
          <a:p>
            <a:r>
              <a:rPr lang="hu-HU" dirty="0" smtClean="0"/>
              <a:t>A korai életkorban elszenvedett vírusfertőzés megváltoztathatja a normál tüdőfejlődést</a:t>
            </a:r>
          </a:p>
          <a:p>
            <a:r>
              <a:rPr lang="hu-HU" dirty="0" smtClean="0"/>
              <a:t>A csecsemőkorban középsúlyos és súlyos </a:t>
            </a:r>
            <a:r>
              <a:rPr lang="hu-HU" dirty="0" err="1" smtClean="0"/>
              <a:t>bronchiolitis</a:t>
            </a:r>
            <a:r>
              <a:rPr lang="hu-HU" dirty="0" smtClean="0"/>
              <a:t> miatt </a:t>
            </a:r>
            <a:r>
              <a:rPr lang="hu-HU" dirty="0" err="1" smtClean="0"/>
              <a:t>hospitalizált</a:t>
            </a:r>
            <a:r>
              <a:rPr lang="hu-HU" dirty="0" smtClean="0"/>
              <a:t> gyermekek között gyakrabban fordul elő </a:t>
            </a:r>
            <a:r>
              <a:rPr lang="hu-HU" dirty="0" err="1" smtClean="0"/>
              <a:t>asthma</a:t>
            </a:r>
            <a:r>
              <a:rPr lang="hu-HU" dirty="0" smtClean="0"/>
              <a:t>, felnőttkorban a COPD is gyakoribb</a:t>
            </a:r>
          </a:p>
          <a:p>
            <a:r>
              <a:rPr lang="hu-HU" dirty="0" smtClean="0"/>
              <a:t>Genetikai háttér, környezeti hatások, immunállapot a betegség időpontjában</a:t>
            </a:r>
          </a:p>
          <a:p>
            <a:endParaRPr lang="hu-H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4414" y="857232"/>
            <a:ext cx="6215106" cy="1143000"/>
          </a:xfrm>
        </p:spPr>
        <p:txBody>
          <a:bodyPr/>
          <a:lstStyle/>
          <a:p>
            <a:r>
              <a:rPr lang="hu-HU" dirty="0" smtClean="0"/>
              <a:t>Tapasztalataink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3065156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Az elmúlt télen </a:t>
            </a:r>
            <a:r>
              <a:rPr lang="hu-H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bronchiolitisre</a:t>
            </a: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jellemző klinikai tünetek esetén RSV gyorstesztet végeztünk, mely 67 %-ban bizonyult pozitívnak </a:t>
            </a:r>
          </a:p>
          <a:p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47, gyorsteszttel igazolt </a:t>
            </a:r>
            <a:r>
              <a:rPr lang="hu-H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RSV-vel</a:t>
            </a: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fertőzött betegünk volt </a:t>
            </a:r>
          </a:p>
          <a:p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60% fiú</a:t>
            </a:r>
          </a:p>
          <a:p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 egy évesnél, 29 hat hónapnál fiatalabb csecsemő</a:t>
            </a: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Szövegdoboz 2"/>
          <p:cNvSpPr txBox="1"/>
          <p:nvPr/>
        </p:nvSpPr>
        <p:spPr>
          <a:xfrm>
            <a:off x="1928794" y="785794"/>
            <a:ext cx="5429288" cy="86177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hu-HU" sz="5000" dirty="0" smtClean="0">
                <a:solidFill>
                  <a:schemeClr val="tx2"/>
                </a:solidFill>
                <a:latin typeface="+mj-lt"/>
              </a:rPr>
              <a:t>Életkori megoszlás</a:t>
            </a:r>
            <a:endParaRPr lang="hu-HU" sz="5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286512" y="5429264"/>
            <a:ext cx="12144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6643702" y="4929198"/>
            <a:ext cx="10715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6929454" y="5286388"/>
            <a:ext cx="6429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graphicFrame>
        <p:nvGraphicFramePr>
          <p:cNvPr id="10" name="Chart 1"/>
          <p:cNvGraphicFramePr>
            <a:graphicFrameLocks noGrp="1"/>
          </p:cNvGraphicFramePr>
          <p:nvPr/>
        </p:nvGraphicFramePr>
        <p:xfrm>
          <a:off x="801241" y="1678651"/>
          <a:ext cx="7643865" cy="4895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874</TotalTime>
  <Words>475</Words>
  <Application>Microsoft Office PowerPoint</Application>
  <PresentationFormat>Diavetítés a képernyőre (4:3 oldalarány)</PresentationFormat>
  <Paragraphs>69</Paragraphs>
  <Slides>13</Slides>
  <Notes>2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5" baseType="lpstr">
      <vt:lpstr>Áramlás</vt:lpstr>
      <vt:lpstr>Graph</vt:lpstr>
      <vt:lpstr>Hypertoniás sóoldat inhalációjának hatásossága RSV bronchiolitisben</vt:lpstr>
      <vt:lpstr>RS vírus</vt:lpstr>
      <vt:lpstr>RSV járványok</vt:lpstr>
      <vt:lpstr>Bronchiolitis</vt:lpstr>
      <vt:lpstr>Terápia</vt:lpstr>
      <vt:lpstr>Prevenció</vt:lpstr>
      <vt:lpstr>Hosszútávú következmények</vt:lpstr>
      <vt:lpstr>Tapasztalataink</vt:lpstr>
      <vt:lpstr>9. dia</vt:lpstr>
      <vt:lpstr>10. dia</vt:lpstr>
      <vt:lpstr>Átlagos ápolási idő</vt:lpstr>
      <vt:lpstr>Következtetések 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Hypetoniás sóoldat inhalációjának hatásossága RSV bronchiolitisben</dc:title>
  <dc:creator>Panni</dc:creator>
  <cp:lastModifiedBy>botond</cp:lastModifiedBy>
  <cp:revision>93</cp:revision>
  <dcterms:created xsi:type="dcterms:W3CDTF">2012-10-31T06:03:47Z</dcterms:created>
  <dcterms:modified xsi:type="dcterms:W3CDTF">2012-11-09T10:15:23Z</dcterms:modified>
</cp:coreProperties>
</file>